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7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80" r:id="rId202"/>
    <p:sldId id="481" r:id="rId203"/>
    <p:sldId id="482" r:id="rId204"/>
    <p:sldId id="483" r:id="rId205"/>
    <p:sldId id="484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493" r:id="rId215"/>
    <p:sldId id="494" r:id="rId216"/>
    <p:sldId id="495" r:id="rId217"/>
    <p:sldId id="496" r:id="rId218"/>
    <p:sldId id="498" r:id="rId219"/>
    <p:sldId id="502" r:id="rId220"/>
    <p:sldId id="477" r:id="rId221"/>
    <p:sldId id="503" r:id="rId222"/>
    <p:sldId id="504" r:id="rId223"/>
    <p:sldId id="505" r:id="rId224"/>
    <p:sldId id="506" r:id="rId225"/>
    <p:sldId id="507" r:id="rId226"/>
    <p:sldId id="508" r:id="rId227"/>
    <p:sldId id="509" r:id="rId228"/>
    <p:sldId id="510" r:id="rId229"/>
    <p:sldId id="511" r:id="rId230"/>
    <p:sldId id="512" r:id="rId231"/>
    <p:sldId id="516" r:id="rId232"/>
    <p:sldId id="517" r:id="rId233"/>
    <p:sldId id="518" r:id="rId234"/>
    <p:sldId id="519" r:id="rId235"/>
    <p:sldId id="520" r:id="rId236"/>
    <p:sldId id="521" r:id="rId237"/>
    <p:sldId id="522" r:id="rId238"/>
    <p:sldId id="523" r:id="rId239"/>
    <p:sldId id="525" r:id="rId240"/>
    <p:sldId id="526" r:id="rId241"/>
    <p:sldId id="527" r:id="rId242"/>
    <p:sldId id="528" r:id="rId243"/>
    <p:sldId id="534" r:id="rId244"/>
    <p:sldId id="478" r:id="rId245"/>
    <p:sldId id="535" r:id="rId246"/>
    <p:sldId id="536" r:id="rId247"/>
    <p:sldId id="537" r:id="rId248"/>
    <p:sldId id="538" r:id="rId249"/>
    <p:sldId id="539" r:id="rId250"/>
    <p:sldId id="540" r:id="rId251"/>
    <p:sldId id="541" r:id="rId252"/>
    <p:sldId id="542" r:id="rId253"/>
    <p:sldId id="543" r:id="rId254"/>
    <p:sldId id="544" r:id="rId255"/>
    <p:sldId id="545" r:id="rId256"/>
    <p:sldId id="546" r:id="rId257"/>
    <p:sldId id="547" r:id="rId258"/>
    <p:sldId id="548" r:id="rId259"/>
    <p:sldId id="549" r:id="rId260"/>
    <p:sldId id="550" r:id="rId261"/>
    <p:sldId id="551" r:id="rId262"/>
    <p:sldId id="552" r:id="rId263"/>
    <p:sldId id="553" r:id="rId264"/>
    <p:sldId id="554" r:id="rId265"/>
    <p:sldId id="555" r:id="rId266"/>
    <p:sldId id="556" r:id="rId267"/>
    <p:sldId id="557" r:id="rId268"/>
    <p:sldId id="560" r:id="rId269"/>
    <p:sldId id="479" r:id="rId270"/>
    <p:sldId id="565" r:id="rId271"/>
    <p:sldId id="562" r:id="rId272"/>
    <p:sldId id="563" r:id="rId273"/>
    <p:sldId id="564" r:id="rId274"/>
    <p:sldId id="566" r:id="rId275"/>
    <p:sldId id="567" r:id="rId276"/>
    <p:sldId id="568" r:id="rId277"/>
    <p:sldId id="569" r:id="rId278"/>
    <p:sldId id="570" r:id="rId279"/>
    <p:sldId id="571" r:id="rId280"/>
    <p:sldId id="575" r:id="rId281"/>
    <p:sldId id="576" r:id="rId282"/>
    <p:sldId id="577" r:id="rId283"/>
    <p:sldId id="578" r:id="rId284"/>
    <p:sldId id="579" r:id="rId285"/>
    <p:sldId id="580" r:id="rId286"/>
    <p:sldId id="581" r:id="rId287"/>
    <p:sldId id="582" r:id="rId288"/>
    <p:sldId id="583" r:id="rId289"/>
    <p:sldId id="584" r:id="rId290"/>
    <p:sldId id="585" r:id="rId291"/>
    <p:sldId id="586" r:id="rId292"/>
    <p:sldId id="587" r:id="rId293"/>
    <p:sldId id="588" r:id="rId294"/>
    <p:sldId id="589" r:id="rId295"/>
    <p:sldId id="590" r:id="rId296"/>
    <p:sldId id="572" r:id="rId297"/>
    <p:sldId id="591" r:id="rId298"/>
    <p:sldId id="592" r:id="rId299"/>
    <p:sldId id="593" r:id="rId300"/>
    <p:sldId id="594" r:id="rId301"/>
    <p:sldId id="595" r:id="rId302"/>
    <p:sldId id="596" r:id="rId303"/>
    <p:sldId id="597" r:id="rId304"/>
    <p:sldId id="598" r:id="rId305"/>
    <p:sldId id="599" r:id="rId306"/>
    <p:sldId id="600" r:id="rId307"/>
    <p:sldId id="365" r:id="rId308"/>
    <p:sldId id="366" r:id="rId309"/>
    <p:sldId id="367" r:id="rId310"/>
    <p:sldId id="601" r:id="rId311"/>
    <p:sldId id="602" r:id="rId312"/>
    <p:sldId id="603" r:id="rId313"/>
    <p:sldId id="604" r:id="rId314"/>
    <p:sldId id="605" r:id="rId315"/>
    <p:sldId id="606" r:id="rId316"/>
    <p:sldId id="607" r:id="rId317"/>
    <p:sldId id="608" r:id="rId318"/>
    <p:sldId id="609" r:id="rId319"/>
    <p:sldId id="573" r:id="rId320"/>
    <p:sldId id="610" r:id="rId321"/>
    <p:sldId id="611" r:id="rId322"/>
    <p:sldId id="612" r:id="rId323"/>
    <p:sldId id="613" r:id="rId324"/>
    <p:sldId id="614" r:id="rId325"/>
    <p:sldId id="615" r:id="rId326"/>
    <p:sldId id="616" r:id="rId327"/>
    <p:sldId id="617" r:id="rId328"/>
    <p:sldId id="618" r:id="rId329"/>
    <p:sldId id="619" r:id="rId330"/>
    <p:sldId id="422" r:id="rId331"/>
    <p:sldId id="620" r:id="rId332"/>
    <p:sldId id="621" r:id="rId333"/>
    <p:sldId id="622" r:id="rId334"/>
    <p:sldId id="424" r:id="rId335"/>
    <p:sldId id="425" r:id="rId336"/>
    <p:sldId id="423" r:id="rId337"/>
    <p:sldId id="623" r:id="rId338"/>
    <p:sldId id="624" r:id="rId339"/>
    <p:sldId id="625" r:id="rId340"/>
    <p:sldId id="626" r:id="rId341"/>
    <p:sldId id="627" r:id="rId342"/>
    <p:sldId id="628" r:id="rId343"/>
    <p:sldId id="629" r:id="rId344"/>
    <p:sldId id="630" r:id="rId345"/>
    <p:sldId id="631" r:id="rId346"/>
    <p:sldId id="632" r:id="rId347"/>
    <p:sldId id="633" r:id="rId348"/>
    <p:sldId id="634" r:id="rId349"/>
    <p:sldId id="635" r:id="rId350"/>
    <p:sldId id="636" r:id="rId351"/>
    <p:sldId id="637" r:id="rId352"/>
    <p:sldId id="574" r:id="rId353"/>
    <p:sldId id="638" r:id="rId354"/>
    <p:sldId id="639" r:id="rId355"/>
    <p:sldId id="640" r:id="rId356"/>
    <p:sldId id="641" r:id="rId357"/>
    <p:sldId id="642" r:id="rId358"/>
    <p:sldId id="643" r:id="rId359"/>
    <p:sldId id="644" r:id="rId360"/>
    <p:sldId id="645" r:id="rId361"/>
    <p:sldId id="649" r:id="rId362"/>
    <p:sldId id="650" r:id="rId363"/>
    <p:sldId id="651" r:id="rId364"/>
    <p:sldId id="652" r:id="rId365"/>
    <p:sldId id="653" r:id="rId366"/>
    <p:sldId id="654" r:id="rId367"/>
    <p:sldId id="655" r:id="rId368"/>
    <p:sldId id="656" r:id="rId369"/>
    <p:sldId id="657" r:id="rId370"/>
    <p:sldId id="658" r:id="rId371"/>
    <p:sldId id="659" r:id="rId372"/>
    <p:sldId id="660" r:id="rId373"/>
    <p:sldId id="661" r:id="rId374"/>
    <p:sldId id="662" r:id="rId375"/>
    <p:sldId id="663" r:id="rId376"/>
    <p:sldId id="664" r:id="rId377"/>
    <p:sldId id="665" r:id="rId378"/>
    <p:sldId id="666" r:id="rId379"/>
    <p:sldId id="667" r:id="rId380"/>
    <p:sldId id="668" r:id="rId381"/>
    <p:sldId id="671" r:id="rId382"/>
    <p:sldId id="646" r:id="rId383"/>
    <p:sldId id="672" r:id="rId384"/>
    <p:sldId id="398" r:id="rId385"/>
    <p:sldId id="399" r:id="rId386"/>
    <p:sldId id="400" r:id="rId387"/>
    <p:sldId id="401" r:id="rId388"/>
    <p:sldId id="673" r:id="rId389"/>
    <p:sldId id="674" r:id="rId390"/>
    <p:sldId id="675" r:id="rId391"/>
    <p:sldId id="676" r:id="rId392"/>
    <p:sldId id="677" r:id="rId393"/>
    <p:sldId id="678" r:id="rId394"/>
    <p:sldId id="679" r:id="rId395"/>
    <p:sldId id="680" r:id="rId396"/>
    <p:sldId id="681" r:id="rId397"/>
    <p:sldId id="682" r:id="rId398"/>
    <p:sldId id="683" r:id="rId399"/>
    <p:sldId id="684" r:id="rId400"/>
    <p:sldId id="685" r:id="rId401"/>
    <p:sldId id="688" r:id="rId402"/>
    <p:sldId id="647" r:id="rId403"/>
    <p:sldId id="689" r:id="rId404"/>
    <p:sldId id="690" r:id="rId405"/>
    <p:sldId id="691" r:id="rId406"/>
    <p:sldId id="692" r:id="rId407"/>
    <p:sldId id="693" r:id="rId408"/>
    <p:sldId id="694" r:id="rId409"/>
    <p:sldId id="695" r:id="rId410"/>
    <p:sldId id="696" r:id="rId411"/>
    <p:sldId id="697" r:id="rId412"/>
    <p:sldId id="698" r:id="rId413"/>
    <p:sldId id="699" r:id="rId414"/>
    <p:sldId id="700" r:id="rId415"/>
    <p:sldId id="701" r:id="rId416"/>
    <p:sldId id="702" r:id="rId417"/>
    <p:sldId id="703" r:id="rId418"/>
    <p:sldId id="704" r:id="rId419"/>
    <p:sldId id="705" r:id="rId420"/>
    <p:sldId id="706" r:id="rId421"/>
    <p:sldId id="707" r:id="rId422"/>
    <p:sldId id="708" r:id="rId423"/>
    <p:sldId id="461" r:id="rId424"/>
    <p:sldId id="709" r:id="rId425"/>
    <p:sldId id="710" r:id="rId426"/>
    <p:sldId id="711" r:id="rId427"/>
    <p:sldId id="713" r:id="rId428"/>
    <p:sldId id="714" r:id="rId429"/>
    <p:sldId id="715" r:id="rId430"/>
    <p:sldId id="716" r:id="rId431"/>
    <p:sldId id="717" r:id="rId432"/>
    <p:sldId id="718" r:id="rId433"/>
    <p:sldId id="719" r:id="rId434"/>
    <p:sldId id="720" r:id="rId435"/>
    <p:sldId id="721" r:id="rId436"/>
    <p:sldId id="726" r:id="rId437"/>
    <p:sldId id="648" r:id="rId438"/>
    <p:sldId id="727" r:id="rId439"/>
    <p:sldId id="728" r:id="rId440"/>
    <p:sldId id="729" r:id="rId441"/>
    <p:sldId id="730" r:id="rId442"/>
    <p:sldId id="734" r:id="rId443"/>
    <p:sldId id="735" r:id="rId444"/>
    <p:sldId id="731" r:id="rId445"/>
    <p:sldId id="732" r:id="rId446"/>
    <p:sldId id="733" r:id="rId447"/>
    <p:sldId id="736" r:id="rId448"/>
    <p:sldId id="737" r:id="rId449"/>
    <p:sldId id="738" r:id="rId450"/>
    <p:sldId id="739" r:id="rId451"/>
    <p:sldId id="740" r:id="rId452"/>
    <p:sldId id="744" r:id="rId453"/>
    <p:sldId id="745" r:id="rId454"/>
    <p:sldId id="746" r:id="rId455"/>
    <p:sldId id="747" r:id="rId456"/>
    <p:sldId id="748" r:id="rId457"/>
    <p:sldId id="749" r:id="rId458"/>
    <p:sldId id="750" r:id="rId459"/>
    <p:sldId id="751" r:id="rId460"/>
    <p:sldId id="752" r:id="rId461"/>
    <p:sldId id="753" r:id="rId462"/>
    <p:sldId id="754" r:id="rId463"/>
    <p:sldId id="808" r:id="rId464"/>
    <p:sldId id="755" r:id="rId465"/>
    <p:sldId id="756" r:id="rId466"/>
    <p:sldId id="757" r:id="rId467"/>
    <p:sldId id="758" r:id="rId468"/>
    <p:sldId id="759" r:id="rId469"/>
    <p:sldId id="760" r:id="rId470"/>
    <p:sldId id="761" r:id="rId471"/>
    <p:sldId id="762" r:id="rId472"/>
    <p:sldId id="741" r:id="rId473"/>
    <p:sldId id="763" r:id="rId474"/>
    <p:sldId id="764" r:id="rId475"/>
    <p:sldId id="765" r:id="rId476"/>
    <p:sldId id="766" r:id="rId477"/>
    <p:sldId id="768" r:id="rId478"/>
    <p:sldId id="769" r:id="rId479"/>
    <p:sldId id="770" r:id="rId480"/>
    <p:sldId id="771" r:id="rId481"/>
    <p:sldId id="772" r:id="rId482"/>
    <p:sldId id="773" r:id="rId483"/>
    <p:sldId id="774" r:id="rId484"/>
    <p:sldId id="775" r:id="rId485"/>
    <p:sldId id="776" r:id="rId486"/>
    <p:sldId id="777" r:id="rId487"/>
    <p:sldId id="778" r:id="rId488"/>
    <p:sldId id="779" r:id="rId489"/>
    <p:sldId id="780" r:id="rId490"/>
    <p:sldId id="781" r:id="rId491"/>
    <p:sldId id="782" r:id="rId492"/>
    <p:sldId id="742" r:id="rId493"/>
    <p:sldId id="783" r:id="rId494"/>
    <p:sldId id="499" r:id="rId495"/>
    <p:sldId id="500" r:id="rId496"/>
    <p:sldId id="501" r:id="rId497"/>
    <p:sldId id="784" r:id="rId498"/>
    <p:sldId id="785" r:id="rId499"/>
    <p:sldId id="786" r:id="rId500"/>
    <p:sldId id="787" r:id="rId501"/>
    <p:sldId id="788" r:id="rId502"/>
    <p:sldId id="789" r:id="rId503"/>
    <p:sldId id="790" r:id="rId504"/>
    <p:sldId id="791" r:id="rId505"/>
    <p:sldId id="792" r:id="rId506"/>
    <p:sldId id="793" r:id="rId507"/>
    <p:sldId id="794" r:id="rId508"/>
    <p:sldId id="497" r:id="rId509"/>
    <p:sldId id="795" r:id="rId510"/>
    <p:sldId id="796" r:id="rId511"/>
    <p:sldId id="797" r:id="rId512"/>
    <p:sldId id="798" r:id="rId513"/>
    <p:sldId id="799" r:id="rId514"/>
    <p:sldId id="800" r:id="rId515"/>
    <p:sldId id="801" r:id="rId516"/>
    <p:sldId id="513" r:id="rId517"/>
    <p:sldId id="514" r:id="rId518"/>
    <p:sldId id="802" r:id="rId519"/>
    <p:sldId id="803" r:id="rId520"/>
    <p:sldId id="804" r:id="rId521"/>
    <p:sldId id="805" r:id="rId522"/>
    <p:sldId id="515" r:id="rId523"/>
    <p:sldId id="806" r:id="rId524"/>
    <p:sldId id="807" r:id="rId525"/>
    <p:sldId id="524" r:id="rId526"/>
    <p:sldId id="743" r:id="rId527"/>
    <p:sldId id="809" r:id="rId528"/>
    <p:sldId id="810" r:id="rId529"/>
    <p:sldId id="811" r:id="rId530"/>
    <p:sldId id="812" r:id="rId531"/>
    <p:sldId id="813" r:id="rId532"/>
    <p:sldId id="814" r:id="rId533"/>
    <p:sldId id="815" r:id="rId534"/>
    <p:sldId id="816" r:id="rId535"/>
    <p:sldId id="817" r:id="rId5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  <p14:section name="Билет 4" id="{4C4A83DF-5BF0-4F60-823A-2A2DFDE31A4B}">
          <p14:sldIdLst>
            <p14:sldId id="570"/>
            <p14:sldId id="571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72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365"/>
            <p14:sldId id="366"/>
            <p14:sldId id="367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73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422"/>
            <p14:sldId id="620"/>
            <p14:sldId id="621"/>
            <p14:sldId id="622"/>
            <p14:sldId id="424"/>
            <p14:sldId id="425"/>
            <p14:sldId id="423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574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Билет 5" id="{18FD33B9-6195-46A7-921C-4682B261745E}">
          <p14:sldIdLst>
            <p14:sldId id="644"/>
            <p14:sldId id="645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1"/>
            <p14:sldId id="646"/>
            <p14:sldId id="672"/>
            <p14:sldId id="398"/>
            <p14:sldId id="399"/>
            <p14:sldId id="400"/>
            <p14:sldId id="401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8"/>
            <p14:sldId id="647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461"/>
            <p14:sldId id="709"/>
            <p14:sldId id="710"/>
            <p14:sldId id="711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648"/>
            <p14:sldId id="727"/>
            <p14:sldId id="728"/>
            <p14:sldId id="729"/>
            <p14:sldId id="730"/>
            <p14:sldId id="734"/>
            <p14:sldId id="735"/>
            <p14:sldId id="731"/>
            <p14:sldId id="732"/>
            <p14:sldId id="733"/>
            <p14:sldId id="736"/>
            <p14:sldId id="737"/>
            <p14:sldId id="738"/>
          </p14:sldIdLst>
        </p14:section>
        <p14:section name="Билет 6" id="{033EDC65-07CB-4A90-8E19-9FD11A0E90B0}">
          <p14:sldIdLst>
            <p14:sldId id="739"/>
            <p14:sldId id="740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808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41"/>
            <p14:sldId id="763"/>
            <p14:sldId id="764"/>
            <p14:sldId id="765"/>
            <p14:sldId id="766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42"/>
            <p14:sldId id="783"/>
            <p14:sldId id="499"/>
            <p14:sldId id="500"/>
            <p14:sldId id="501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497"/>
            <p14:sldId id="795"/>
            <p14:sldId id="796"/>
            <p14:sldId id="797"/>
            <p14:sldId id="798"/>
            <p14:sldId id="799"/>
            <p14:sldId id="800"/>
            <p14:sldId id="801"/>
            <p14:sldId id="513"/>
            <p14:sldId id="514"/>
            <p14:sldId id="802"/>
            <p14:sldId id="803"/>
            <p14:sldId id="804"/>
            <p14:sldId id="805"/>
            <p14:sldId id="515"/>
            <p14:sldId id="806"/>
            <p14:sldId id="807"/>
            <p14:sldId id="524"/>
            <p14:sldId id="743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81582" autoAdjust="0"/>
  </p:normalViewPr>
  <p:slideViewPr>
    <p:cSldViewPr snapToGrid="0">
      <p:cViewPr varScale="1">
        <p:scale>
          <a:sx n="92" d="100"/>
          <a:sy n="92" d="100"/>
        </p:scale>
        <p:origin x="124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363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viewProps" Target="viewProps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tableStyles" Target="tableStyle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presProps" Target="presProps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theme" Target="theme/theme1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Количество, Себестоимость),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ПриоритетыСкладов</a:t>
            </a:r>
            <a:r>
              <a:rPr lang="ru-RU" dirty="0"/>
              <a:t> (Склад | Приоритет)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движение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(сгруппировать </a:t>
            </a:r>
            <a:r>
              <a:rPr lang="ru-RU" dirty="0" err="1"/>
              <a:t>тч</a:t>
            </a:r>
            <a:r>
              <a:rPr lang="ru-RU" dirty="0"/>
              <a:t> документа без услуг, соединить с остатками, а остатки с приоритетами складов, упорядочить по приоритету, итоги по номенклатуре), в верхней выборке проверяем остатки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движения и уменьшаем количество списать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 Склады, Организации, </a:t>
            </a:r>
            <a:r>
              <a:rPr lang="ru-RU" dirty="0" err="1"/>
              <a:t>рб</a:t>
            </a:r>
            <a:r>
              <a:rPr lang="ru-RU" dirty="0"/>
              <a:t> Управленческий (Организация (балансовый, запрет незаполненных) | Количество, Сумма), документ </a:t>
            </a:r>
            <a:r>
              <a:rPr lang="ru-RU" dirty="0" err="1"/>
              <a:t>КупляПродажа</a:t>
            </a:r>
            <a:r>
              <a:rPr lang="ru-RU" dirty="0"/>
              <a:t> (расчет суммы), виды субконто (номенклатура, партии, покупатели, склады), субконто - 3, счет товары (количественный | номенклатура, склады, партии), счет покупатели (покупатели)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купли продажи: очистить движения, возвести флаг, заблокировать по счету товары, организации поставщику, складу поставщика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</a:t>
            </a:r>
            <a:r>
              <a:rPr lang="ru-RU" dirty="0" err="1"/>
              <a:t>рб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, склад = склад поставщика, организация = организация поставщика), упорядочить по моменту времени партии и итоги по </a:t>
            </a:r>
            <a:r>
              <a:rPr lang="ru-RU" dirty="0" err="1"/>
              <a:t>номеклатуре</a:t>
            </a:r>
            <a:r>
              <a:rPr lang="ru-RU" dirty="0"/>
              <a:t>), в верхней выборке проверяем остаток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 и делаем проводку </a:t>
            </a:r>
            <a:r>
              <a:rPr lang="ru-RU" dirty="0" err="1"/>
              <a:t>дт</a:t>
            </a:r>
            <a:r>
              <a:rPr lang="ru-RU" dirty="0"/>
              <a:t> прибыль убытки - </a:t>
            </a:r>
            <a:r>
              <a:rPr lang="ru-RU" dirty="0" err="1"/>
              <a:t>кт</a:t>
            </a:r>
            <a:r>
              <a:rPr lang="ru-RU" dirty="0"/>
              <a:t> товары и уменьшаем количество списать,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поставщики, и в конце после выборок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убытки</a:t>
            </a:r>
          </a:p>
          <a:p>
            <a:r>
              <a:rPr lang="ru-RU" dirty="0"/>
              <a:t>Отчет: справочники организации, левое соединение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прибыли убытки)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 | значение), план видов расчета основные начисления есть период, нет базы (оплата по часовому тарифу), </a:t>
            </a:r>
            <a:r>
              <a:rPr lang="ru-RU" dirty="0" err="1"/>
              <a:t>рс</a:t>
            </a:r>
            <a:r>
              <a:rPr lang="ru-RU" dirty="0"/>
              <a:t> Тарифные ставки (</a:t>
            </a:r>
            <a:r>
              <a:rPr lang="ru-RU" dirty="0" err="1"/>
              <a:t>ГрафикРаботы</a:t>
            </a:r>
            <a:r>
              <a:rPr lang="ru-RU" dirty="0"/>
              <a:t> | Тарифная Ставка),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(базовый)), план видов расчета дополнительные начисления нет периода, есть база от основных начислений (премия руководителю (база - оплата по часовому тарифу, Ведущие - оплата по часовому тарифу)),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(базовый)) и перерасчет по сотруднику и подразделению, </a:t>
            </a:r>
            <a:r>
              <a:rPr lang="ru-RU" dirty="0" err="1"/>
              <a:t>перечислене</a:t>
            </a:r>
            <a:r>
              <a:rPr lang="ru-RU" dirty="0"/>
              <a:t> способы расчета, способ расчета и приоритет в планах расчета</a:t>
            </a:r>
          </a:p>
          <a:p>
            <a:r>
              <a:rPr lang="ru-RU" dirty="0"/>
              <a:t>Код начисления: инициализируем период регистрации, возводим флаг для основных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возводим флаг для дополнительных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выполняем запрос получаем способы расчета упорядоченные по приоритету, проходим по выборке, если способ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тогда делаем запрос (получаем данные графика по регистратору и способу расчета, соединяем с тарифными ставками), проходимся по таблице движений основных начислений и ищем в выборке по номеру строки для заполнения движений, после записываем без перерасчета, если способ расчета </a:t>
            </a:r>
            <a:r>
              <a:rPr lang="ru-RU" dirty="0" err="1"/>
              <a:t>ПроцентОтОплатыПодчиненныхЗаПрошлыйМесяц</a:t>
            </a:r>
            <a:r>
              <a:rPr lang="ru-RU" dirty="0"/>
              <a:t> тогда делаем запрос (</a:t>
            </a:r>
            <a:r>
              <a:rPr lang="ru-RU" dirty="0" err="1"/>
              <a:t>ДополнительныеНачисления.База</a:t>
            </a:r>
            <a:r>
              <a:rPr lang="ru-RU" dirty="0"/>
              <a:t> измерения - подразделение, разрезы - сотрудник, регистратор и способ расчета, где 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r>
              <a:rPr lang="ru-RU" dirty="0"/>
              <a:t>, группировка по номеру строки), проходим по таблице движений, ищем по номеру строки в выборке, заполняем движения и записываем движения</a:t>
            </a:r>
          </a:p>
          <a:p>
            <a:r>
              <a:rPr lang="ru-RU" dirty="0"/>
              <a:t>Отчет Анализ премий: 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, период регистрации = НАЧАЛОПЕРИОДА(&amp;</a:t>
            </a:r>
            <a:r>
              <a:rPr lang="ru-RU" dirty="0" err="1"/>
              <a:t>МесяцОтчета</a:t>
            </a:r>
            <a:r>
              <a:rPr lang="ru-RU" dirty="0"/>
              <a:t>, МЕСЯЦ) </a:t>
            </a:r>
          </a:p>
          <a:p>
            <a:r>
              <a:rPr lang="ru-RU" dirty="0"/>
              <a:t>Отчет Перерасчеты: </a:t>
            </a:r>
            <a:r>
              <a:rPr lang="ru-RU" dirty="0" err="1"/>
              <a:t>РегистрРасчета.ДополнительныеНачисления.Перерасчет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на форме документа расходной в панель </a:t>
            </a:r>
            <a:r>
              <a:rPr lang="ru-RU" dirty="0" err="1"/>
              <a:t>навегации</a:t>
            </a:r>
            <a:r>
              <a:rPr lang="ru-RU" dirty="0"/>
              <a:t> перейти включить видимость регистров, на форме списка расходной в командную панель важное добавить переход к движениям, в </a:t>
            </a:r>
            <a:r>
              <a:rPr lang="ru-RU" dirty="0" err="1"/>
              <a:t>физ</a:t>
            </a:r>
            <a:r>
              <a:rPr lang="ru-RU" dirty="0"/>
              <a:t> лица два реквизита - путь к фото (строка), фото (хранилище значений), на форме справочника кнопка выбрать фото и реквизит формы ссылка на фото</a:t>
            </a:r>
          </a:p>
          <a:p>
            <a:r>
              <a:rPr lang="ru-RU" dirty="0"/>
              <a:t>Код формы: при открытии если заполнен путь к фото, начать помещать файл после </a:t>
            </a:r>
            <a:r>
              <a:rPr lang="ru-RU" dirty="0" err="1"/>
              <a:t>СсылкаНаФото</a:t>
            </a:r>
            <a:r>
              <a:rPr lang="ru-RU" dirty="0"/>
              <a:t> = Адрес, иначе с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фото; при нажатии на кнопку выбрать фото начинаем помещение файла, затем если результат есть </a:t>
            </a:r>
            <a:r>
              <a:rPr lang="ru-RU" dirty="0" err="1"/>
              <a:t>СсылкаНаФото</a:t>
            </a:r>
            <a:r>
              <a:rPr lang="ru-RU"/>
              <a:t> = Адрес и спрашиваем сохранять в базу или нет, если сохранять, то путь пустой, иначе записываем путь; перед записью если путь не заполнен сохранять фото в хранилище иначе очищать хранилище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04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95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ПриОткрытии</a:t>
            </a:r>
            <a:r>
              <a:rPr lang="ru-RU" dirty="0"/>
              <a:t>(Отказ)</a:t>
            </a:r>
          </a:p>
          <a:p>
            <a:r>
              <a:rPr lang="ru-RU" dirty="0"/>
              <a:t>	              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Объект.ПутьКФото</a:t>
            </a:r>
            <a:r>
              <a:rPr lang="ru-RU" dirty="0"/>
              <a:t> &lt;&gt; "" Тогда</a:t>
            </a:r>
          </a:p>
          <a:p>
            <a:r>
              <a:rPr lang="ru-RU" dirty="0"/>
              <a:t>		// Помещаем во временное хранилище фото, находящееся по пути, указанному в реквизите </a:t>
            </a:r>
            <a:r>
              <a:rPr lang="ru-RU" dirty="0" err="1"/>
              <a:t>ПутьКФото</a:t>
            </a:r>
            <a:endParaRPr lang="ru-RU" dirty="0"/>
          </a:p>
          <a:p>
            <a:r>
              <a:rPr lang="ru-RU" dirty="0"/>
              <a:t>	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 </a:t>
            </a:r>
            <a:r>
              <a:rPr lang="ru-RU" dirty="0" err="1"/>
              <a:t>СсылкаНаФото</a:t>
            </a:r>
            <a:r>
              <a:rPr lang="ru-RU" dirty="0"/>
              <a:t>, </a:t>
            </a:r>
            <a:r>
              <a:rPr lang="ru-RU" dirty="0" err="1"/>
              <a:t>Объект.ПутьКФото</a:t>
            </a:r>
            <a:r>
              <a:rPr lang="ru-RU" dirty="0"/>
              <a:t>, Ложь,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ВыбратьФото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ОбработатьВыборФайла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ОбработатьВыборФайла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Результат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, </a:t>
            </a:r>
            <a:r>
              <a:rPr lang="ru-RU" dirty="0" err="1"/>
              <a:t>ВыбранноеИмяФайла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ПоказатьВопрос</a:t>
            </a:r>
            <a:r>
              <a:rPr lang="ru-RU" dirty="0"/>
              <a:t>(Оповещение, "Сохранить фото в базе?", </a:t>
            </a:r>
            <a:r>
              <a:rPr lang="ru-RU" dirty="0" err="1"/>
              <a:t>РежимДиалогаВопрос.ДаНет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 (Результат, </a:t>
            </a:r>
            <a:r>
              <a:rPr lang="ru-RU" dirty="0" err="1"/>
              <a:t>ВыбранноеИмяФайла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Результат &lt;&gt; </a:t>
            </a:r>
            <a:r>
              <a:rPr lang="ru-RU" dirty="0" err="1"/>
              <a:t>КодВозвратаДиалога.Да</a:t>
            </a:r>
            <a:r>
              <a:rPr lang="ru-RU" dirty="0"/>
              <a:t> Тогда</a:t>
            </a:r>
          </a:p>
          <a:p>
            <a:r>
              <a:rPr lang="ru-RU" dirty="0"/>
              <a:t>		// Сохраняем путь к выбранному файлу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</a:t>
            </a:r>
            <a:r>
              <a:rPr lang="ru-RU" dirty="0" err="1"/>
              <a:t>ВыбранноеИмяФайла</a:t>
            </a:r>
            <a:r>
              <a:rPr lang="ru-RU" dirty="0"/>
              <a:t>;</a:t>
            </a:r>
          </a:p>
          <a:p>
            <a:r>
              <a:rPr lang="ru-RU" dirty="0"/>
              <a:t>	Иначе	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"";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ТекущийОбъект.ПутьКФото</a:t>
            </a:r>
            <a:r>
              <a:rPr lang="ru-RU" dirty="0"/>
              <a:t> = "" Тогда		</a:t>
            </a:r>
          </a:p>
          <a:p>
            <a:r>
              <a:rPr lang="ru-RU" dirty="0"/>
              <a:t>	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	// Сохраняем в базе данных фото</a:t>
            </a:r>
          </a:p>
          <a:p>
            <a:r>
              <a:rPr lang="ru-RU" dirty="0"/>
              <a:t>	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Очищаем реквизит типа хранилище значения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"";  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87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Конфигураторе: Проекты, Документ Приход Денег (Контрагент, </a:t>
            </a:r>
            <a:r>
              <a:rPr lang="ru-RU" dirty="0" err="1"/>
              <a:t>СуммаПлатежа</a:t>
            </a:r>
            <a:r>
              <a:rPr lang="ru-RU" dirty="0"/>
              <a:t>), в расходной контрагент и проект,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Проект |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СуммаВВалюте</a:t>
            </a:r>
            <a:r>
              <a:rPr lang="ru-RU" dirty="0"/>
              <a:t>)</a:t>
            </a:r>
          </a:p>
          <a:p>
            <a:r>
              <a:rPr lang="ru-RU" dirty="0"/>
              <a:t>Код Расходной: очистить движения, возвести флаг, добавить приход (долг клиента, получить курс и посчитать сумму в рублях),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пустому проекту, выполнить запрос (</a:t>
            </a:r>
            <a:r>
              <a:rPr lang="ru-RU" dirty="0" err="1"/>
              <a:t>рн</a:t>
            </a:r>
            <a:r>
              <a:rPr lang="ru-RU" dirty="0"/>
              <a:t> Взаиморасчеты Остатки с условием по Контрагенту и Пустому Проекту левым соединить с курсом валют по валюте из документа, посчитать остаток аванса в валюте), перейти на первый элемент выборки, если есть аванс в валюте, то инициализируем </a:t>
            </a:r>
            <a:r>
              <a:rPr lang="ru-RU" dirty="0" err="1"/>
              <a:t>СуммаПоДокументуВВалюте</a:t>
            </a:r>
            <a:r>
              <a:rPr lang="ru-RU" dirty="0"/>
              <a:t> И </a:t>
            </a:r>
            <a:r>
              <a:rPr lang="ru-RU" dirty="0" err="1"/>
              <a:t>СуммаПоДокументуВРублях</a:t>
            </a:r>
            <a:r>
              <a:rPr lang="ru-RU" dirty="0"/>
              <a:t>, сравниваем с остатком из выборки, делаем приход на пустой проект (снимаем аванс), делаем расход на проект из документа (уменьшаем долг клиента из аванса)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контрагенту, выполнить запрос (получить остатки по контрагенту без авансов, </a:t>
            </a:r>
            <a:r>
              <a:rPr lang="ru-RU" dirty="0" err="1"/>
              <a:t>соеднить</a:t>
            </a:r>
            <a:r>
              <a:rPr lang="ru-RU" dirty="0"/>
              <a:t> полученные данные с курсом валют и упорядочить по дате оплаты), инициализировать переменную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результат не пустой, проходим по выборке пока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внутри выборки берем мин из </a:t>
            </a:r>
            <a:r>
              <a:rPr lang="ru-RU" dirty="0" err="1"/>
              <a:t>СуммаКПогашениюВРублях</a:t>
            </a:r>
            <a:r>
              <a:rPr lang="ru-RU" dirty="0"/>
              <a:t> И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, если покрывает весь остаток, то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иначе считаем сумму в валюте по курсу и если она равна остатку в валюте вычитаем 0.01, далее если сумма в валюте &gt; 0 заполняем движение и уменьшаем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после обхода выборки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то засчитываем аванс (делаем движение на пустой проект)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Взаиморасчеты Остатки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Конфигураторе: Количество ограничить 1, Инвентарные номера (в виде кода, подчинён Номенклатуре), субконто 2 (Номенклатура, Инвентарные номера), признак учета субконто суммовой (в </a:t>
            </a:r>
            <a:r>
              <a:rPr lang="ru-RU" dirty="0" err="1"/>
              <a:t>рб</a:t>
            </a:r>
            <a:r>
              <a:rPr lang="ru-RU" dirty="0"/>
              <a:t> для суммы), счет товары (количественный | Номенклатура (Суммовой), Инвентарные номера), счет прибыли и убытки (Номенклатура (только обороты, суммовой), Инвентарные номера (только обороты, суммовой))</a:t>
            </a:r>
          </a:p>
          <a:p>
            <a:r>
              <a:rPr lang="ru-RU" dirty="0"/>
              <a:t>Код приходной: возвести флаг, проходя по табличной части 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регистр по счету товары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с </a:t>
            </a:r>
            <a:r>
              <a:rPr lang="ru-RU" dirty="0" err="1"/>
              <a:t>рб</a:t>
            </a:r>
            <a:r>
              <a:rPr lang="ru-RU" dirty="0"/>
              <a:t> по счету товары два раза, один по номенклатуре, другой по номенклатуре и инвентарному номеру, итоги по номенклатуре), в верхней выборке </a:t>
            </a:r>
            <a:r>
              <a:rPr lang="ru-RU" dirty="0" err="1"/>
              <a:t>СебестоимостьИтого</a:t>
            </a:r>
            <a:r>
              <a:rPr lang="ru-RU" dirty="0"/>
              <a:t> = 0 и </a:t>
            </a:r>
            <a:r>
              <a:rPr lang="ru-RU" dirty="0" err="1"/>
              <a:t>КоличествоСписано</a:t>
            </a:r>
            <a:r>
              <a:rPr lang="ru-RU" dirty="0"/>
              <a:t>  = 0, в нижней выборке проверяем остаток по </a:t>
            </a:r>
            <a:r>
              <a:rPr lang="ru-RU" dirty="0" err="1"/>
              <a:t>инв</a:t>
            </a:r>
            <a:r>
              <a:rPr lang="ru-RU" dirty="0"/>
              <a:t> номерам, увеличиваем количество списано, сравниваем с остатком товара и считаем себестоимость, делаем проводку </a:t>
            </a:r>
            <a:r>
              <a:rPr lang="ru-RU" dirty="0" err="1"/>
              <a:t>дт</a:t>
            </a:r>
            <a:r>
              <a:rPr lang="ru-RU" dirty="0"/>
              <a:t> прибыли убытки - </a:t>
            </a:r>
            <a:r>
              <a:rPr lang="ru-RU" dirty="0" err="1"/>
              <a:t>кт</a:t>
            </a:r>
            <a:r>
              <a:rPr lang="ru-RU" dirty="0"/>
              <a:t> товары, увеличиваем себестоимость итого и делаем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прибыли убытки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обороты, счет = </a:t>
            </a:r>
            <a:r>
              <a:rPr lang="ru-RU" dirty="0" err="1"/>
              <a:t>СчетПрибылиУбытки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товары,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(сотрудник, подразделение, дата | часов, </a:t>
            </a:r>
            <a:r>
              <a:rPr lang="ru-RU" dirty="0" err="1"/>
              <a:t>пятнадцатиминуток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ШкалаОкладов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Оклад), план видов расчета основные начисления есть период, нет базы (оклад (вытесняющие - штраф), штраф), план видов расчета дополнительные начисления нет периода, нет базы (надбавка),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| Результат | Оклад ...),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| Результат | Параметр, </a:t>
            </a:r>
            <a:r>
              <a:rPr lang="ru-RU" dirty="0" err="1"/>
              <a:t>СуммаПродажЗаПрошлыйМесяц</a:t>
            </a:r>
            <a:r>
              <a:rPr lang="ru-RU" dirty="0"/>
              <a:t>), в расходной подразделение, субконто - 3 (добавляются подразделения), в счет </a:t>
            </a:r>
            <a:r>
              <a:rPr lang="ru-RU" dirty="0" err="1"/>
              <a:t>прибылиубытки</a:t>
            </a:r>
            <a:r>
              <a:rPr lang="ru-RU" dirty="0"/>
              <a:t> добавить субконто подразделение (только обороты, суммовой)</a:t>
            </a:r>
          </a:p>
          <a:p>
            <a:r>
              <a:rPr lang="ru-RU" dirty="0"/>
              <a:t>Код расходной: добавить в проводку заполнение субконто подразделения</a:t>
            </a:r>
          </a:p>
          <a:p>
            <a:r>
              <a:rPr lang="ru-RU" dirty="0"/>
              <a:t>Код начисления: инициализировать период регистрации, возвести флаг Основных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 (привести к концу дня дату окончания), возвести флаг </a:t>
            </a:r>
            <a:r>
              <a:rPr lang="ru-RU" dirty="0" err="1"/>
              <a:t>доп</a:t>
            </a:r>
            <a:r>
              <a:rPr lang="ru-RU" dirty="0"/>
              <a:t>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, заполнить подготовленные движения, переходим к расчетам, выполнить запрос (данные графика основные начисления только оклад соединить с шкалой окладов по подразделению и фактическим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(данные графика основные начисления только штрафы),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соединить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) по подразделению),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</a:t>
            </a:r>
          </a:p>
          <a:p>
            <a:r>
              <a:rPr lang="ru-RU" dirty="0"/>
              <a:t>Отчет: Основные начисления (оклад) объединить с </a:t>
            </a:r>
            <a:r>
              <a:rPr lang="ru-RU" dirty="0" err="1"/>
              <a:t>доп</a:t>
            </a:r>
            <a:r>
              <a:rPr lang="ru-RU" dirty="0"/>
              <a:t> начислениями</a:t>
            </a:r>
          </a:p>
          <a:p>
            <a:r>
              <a:rPr lang="ru-RU" dirty="0"/>
              <a:t>БП:</a:t>
            </a:r>
          </a:p>
          <a:p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(Исполнитель,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/>
              <a:t>, предопределенные должности, бизнес процесс, форма невыполненных задач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84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Проект.Валюта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311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Процедура ОбработкаПроведения(Отказ, РежимПроведения)</a:t>
            </a:r>
          </a:p>
          <a:p>
            <a:r>
              <a:rPr lang="ru-RU"/>
              <a:t>	</a:t>
            </a:r>
          </a:p>
          <a:p>
            <a:r>
              <a:rPr lang="ru-RU"/>
              <a:t>	// I этап - подготовка записей</a:t>
            </a:r>
          </a:p>
          <a:p>
            <a:r>
              <a:rPr lang="ru-RU"/>
              <a:t>	</a:t>
            </a:r>
          </a:p>
          <a:p>
            <a:r>
              <a:rPr lang="ru-RU"/>
              <a:t>	ПериодРегистрации = НачалоМесяца(Дата);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Движения.ОсновныеНачисления.Записывать = Истина;</a:t>
            </a:r>
          </a:p>
          <a:p>
            <a:r>
              <a:rPr lang="ru-RU"/>
              <a:t>	Для Каждого Строка Из ОсновныеНачисления Цикл</a:t>
            </a:r>
          </a:p>
          <a:p>
            <a:r>
              <a:rPr lang="ru-RU"/>
              <a:t>		Движение = Движения.ОсновныеНачисления.Добавить();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Движение.ПериодДействияНачало = Строка.ДатаНачала;</a:t>
            </a:r>
          </a:p>
          <a:p>
            <a:r>
              <a:rPr lang="ru-RU"/>
              <a:t>		Движение.ПериодДействияКонец = Строка.ДатаОкончания;</a:t>
            </a:r>
          </a:p>
          <a:p>
            <a:r>
              <a:rPr lang="ru-RU"/>
              <a:t>		Движение.ПериодРегистрации = ПериодРегистрации;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Движения.ДополнительныеНачисления.Записывать = Истина;</a:t>
            </a:r>
          </a:p>
          <a:p>
            <a:r>
              <a:rPr lang="ru-RU"/>
              <a:t>	Для Каждого Строка Из ДополнительныеНачисления Цикл</a:t>
            </a:r>
          </a:p>
          <a:p>
            <a:r>
              <a:rPr lang="ru-RU"/>
              <a:t>		Движение = Движения.ДополнительныеНачисления.Добавить();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Движение.ПериодРегистрации = ПериодРегистрации;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	</a:t>
            </a:r>
          </a:p>
          <a:p>
            <a:r>
              <a:rPr lang="ru-RU"/>
              <a:t>	Движения.Записать();</a:t>
            </a:r>
          </a:p>
          <a:p>
            <a:r>
              <a:rPr lang="ru-RU"/>
              <a:t>		</a:t>
            </a:r>
          </a:p>
          <a:p>
            <a:r>
              <a:rPr lang="ru-RU"/>
              <a:t>	// II этап - расчет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ЕСТЬNULL(ОсновныеНачисленияДанныеГрафика.ЧасовПериодДействия, 0) КАК НормаЧасов,</a:t>
            </a:r>
          </a:p>
          <a:p>
            <a:r>
              <a:rPr lang="ru-RU"/>
              <a:t>		|	ЕСТЬNULL(ОсновныеНачисленияДанныеГрафика.ЧасовФактическийПериодДействия, 0) КАК ОтработаноЧасов,</a:t>
            </a:r>
          </a:p>
          <a:p>
            <a:r>
              <a:rPr lang="ru-RU"/>
              <a:t>		|	ЕСТЬNULL(ШкалаОкладов.Оклад, 0) КАК Оклад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&amp;ВидРасчетаОклад) КАК ОсновныеНачисленияДанныеГрафика</a:t>
            </a:r>
          </a:p>
          <a:p>
            <a:r>
              <a:rPr lang="ru-RU"/>
              <a:t>		|		ЛЕВОЕ СОЕДИНЕНИЕ РегистрСведений.ШкалаОкладов КАК ШкалаОкладов</a:t>
            </a:r>
          </a:p>
          <a:p>
            <a:r>
              <a:rPr lang="ru-RU"/>
              <a:t>		|		ПО ОсновныеНачисленияДанныеГрафика.Подразделение = ШкалаОкладов.Подразделение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&gt;= ШкалаОкладов.ЧасовОт)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&lt; ШкалаОкладов.ЧасовДо)";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Запрос.УстановитьПараметр("ВидРасчетаОклад", ПланыВидовРасчета.ОсновныеНачисления.Оклад);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ПланыВидовРасчета.ОсновныеНачисления.Оклад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Движение.Результат = ?(Выборка.НормаЧасов &lt;&gt; 0, </a:t>
            </a:r>
          </a:p>
          <a:p>
            <a:r>
              <a:rPr lang="ru-RU"/>
              <a:t>				                   Выборка.Оклад / Выборка.НормаЧасов * Выборка.ОтработаноЧасов,</a:t>
            </a:r>
          </a:p>
          <a:p>
            <a:r>
              <a:rPr lang="ru-RU"/>
              <a:t>							       0);</a:t>
            </a:r>
          </a:p>
          <a:p>
            <a:r>
              <a:rPr lang="ru-RU"/>
              <a:t>								  					   </a:t>
            </a:r>
          </a:p>
          <a:p>
            <a:r>
              <a:rPr lang="ru-RU"/>
              <a:t>			ЗаполнитьЗначенияСвойств(Движение, Выборка);							   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					   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Движения.ОсновныеНачисления.Записать(, Истина);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ЕСТЬNULL(ОсновныеНачисленияДанныеГрафика.ПятнадцатиминутокФактическийПериодДействия, 0) КАК КоличествоПятнадцатиминуток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&amp;ВидРасчетаШтраф) КАК ОсновныеНачисленияДанныеГрафика";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Запрос.УстановитьПараметр("ВидРасчетаШтраф", ПланыВидовРасчета.ОсновныеНачисления.Штраф);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ПланыВидовРасчета.ОсновныеНачисления.Штраф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Выборка.НайтиСледующий(Движение.НомерСтроки, "НомерСтроки");</a:t>
            </a:r>
          </a:p>
          <a:p>
            <a:r>
              <a:rPr lang="ru-RU"/>
              <a:t>		</a:t>
            </a:r>
          </a:p>
          <a:p>
            <a:r>
              <a:rPr lang="ru-RU"/>
              <a:t>		Движение.Результат = Выборка.КоличествоПятнадцатиминуток * 100;</a:t>
            </a:r>
          </a:p>
          <a:p>
            <a:r>
              <a:rPr lang="ru-RU"/>
              <a:t>		</a:t>
            </a:r>
          </a:p>
          <a:p>
            <a:r>
              <a:rPr lang="ru-RU"/>
              <a:t>		ЗаполнитьЗначенияСвойств(Движение, Выборка);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Движения.ОсновныеНачисления.Записать(, Истина);</a:t>
            </a:r>
          </a:p>
          <a:p>
            <a:endParaRPr lang="ru-RU"/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ДополнительныеНачисления.НомерСтроки КАК НомерСтроки,</a:t>
            </a:r>
          </a:p>
          <a:p>
            <a:r>
              <a:rPr lang="ru-RU"/>
              <a:t>		|	ДополнительныеНачисления.Подразделение КАК Подразделение</a:t>
            </a:r>
          </a:p>
          <a:p>
            <a:r>
              <a:rPr lang="ru-RU"/>
              <a:t>		|ПОМЕСТИТЬ втДопНачисления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РегистрРасчета.ДополнительныеНачисления КАК ДополнительныеНачисления</a:t>
            </a:r>
          </a:p>
          <a:p>
            <a:r>
              <a:rPr lang="ru-RU"/>
              <a:t>		|ГДЕ</a:t>
            </a:r>
          </a:p>
          <a:p>
            <a:r>
              <a:rPr lang="ru-RU"/>
              <a:t>		|	ДополнительныеНачисления.Регистратор = &amp;Регистратор</a:t>
            </a:r>
          </a:p>
          <a:p>
            <a:r>
              <a:rPr lang="ru-RU"/>
              <a:t>		|	И ДополнительныеНачисления.Активность</a:t>
            </a:r>
          </a:p>
          <a:p>
            <a:r>
              <a:rPr lang="ru-RU"/>
              <a:t>		|</a:t>
            </a:r>
          </a:p>
          <a:p>
            <a:r>
              <a:rPr lang="ru-RU"/>
              <a:t>		|ИНДЕКСИРОВАТЬ ПО</a:t>
            </a:r>
          </a:p>
          <a:p>
            <a:r>
              <a:rPr lang="ru-RU"/>
              <a:t>		|	Подразделение</a:t>
            </a:r>
          </a:p>
          <a:p>
            <a:r>
              <a:rPr lang="ru-RU"/>
              <a:t>		|;</a:t>
            </a:r>
          </a:p>
          <a:p>
            <a:r>
              <a:rPr lang="ru-RU"/>
              <a:t>		|</a:t>
            </a:r>
          </a:p>
          <a:p>
            <a:r>
              <a:rPr lang="ru-RU"/>
              <a:t>		|////////////////////////////////////////////////////////////////////////////////</a:t>
            </a:r>
          </a:p>
          <a:p>
            <a:r>
              <a:rPr lang="ru-RU"/>
              <a:t>		|ВЫБРАТЬ</a:t>
            </a:r>
          </a:p>
          <a:p>
            <a:r>
              <a:rPr lang="ru-RU"/>
              <a:t>		|	втДопНачисления.НомерСтроки КАК НомерСтроки,</a:t>
            </a:r>
          </a:p>
          <a:p>
            <a:r>
              <a:rPr lang="ru-RU"/>
              <a:t>		|	ЕСТЬNULL(УправленческийОборотыДтКт.СуммаОборот, 0) КАК СуммаПродажЗаПрошлыйМесяц</a:t>
            </a:r>
          </a:p>
          <a:p>
            <a:r>
              <a:rPr lang="ru-RU"/>
              <a:t>		|ИЗ</a:t>
            </a:r>
          </a:p>
          <a:p>
            <a:r>
              <a:rPr lang="ru-RU"/>
              <a:t>		|	втДопНачисления КАК втДопНачисления</a:t>
            </a:r>
          </a:p>
          <a:p>
            <a:r>
              <a:rPr lang="ru-RU"/>
              <a:t>		|		ЛЕВОЕ СОЕДИНЕНИЕ РегистрБухгалтерии.Управленческий.ОборотыДтКт(</a:t>
            </a:r>
          </a:p>
          <a:p>
            <a:r>
              <a:rPr lang="ru-RU"/>
              <a:t>		|				&amp;НачалоПрошлогоМесяца,</a:t>
            </a:r>
          </a:p>
          <a:p>
            <a:r>
              <a:rPr lang="ru-RU"/>
              <a:t>		|				&amp;КонецПрошлогоМесяца,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СчетДт = &amp;СчетПокупатели,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СчетКт = &amp;СчетПрибылиУбытки,</a:t>
            </a:r>
          </a:p>
          <a:p>
            <a:r>
              <a:rPr lang="ru-RU"/>
              <a:t>		|				&amp;ВидСубконтоПодразделения,</a:t>
            </a:r>
          </a:p>
          <a:p>
            <a:r>
              <a:rPr lang="ru-RU"/>
              <a:t>		|				СубконтоКт1 В</a:t>
            </a:r>
          </a:p>
          <a:p>
            <a:r>
              <a:rPr lang="ru-RU"/>
              <a:t>		|					(ВЫБРАТЬ</a:t>
            </a:r>
          </a:p>
          <a:p>
            <a:r>
              <a:rPr lang="ru-RU"/>
              <a:t>		|						втДопНачисления.Подразделение КАК Подразделение</a:t>
            </a:r>
          </a:p>
          <a:p>
            <a:r>
              <a:rPr lang="ru-RU"/>
              <a:t>		|					ИЗ</a:t>
            </a:r>
          </a:p>
          <a:p>
            <a:r>
              <a:rPr lang="ru-RU"/>
              <a:t>		|						втДопНачисления КАК втДопНачисления)) КАК УправленческийОборотыДтКт</a:t>
            </a:r>
          </a:p>
          <a:p>
            <a:r>
              <a:rPr lang="ru-RU"/>
              <a:t>		|		ПО втДопНачисления.Подразделение = УправленческийОборотыДтКт.СубконтоКт1";</a:t>
            </a:r>
          </a:p>
          <a:p>
            <a:endParaRPr lang="ru-RU"/>
          </a:p>
          <a:p>
            <a:r>
              <a:rPr lang="ru-RU"/>
              <a:t>	Запрос.УстановитьПараметр("ВидСубконтоПодразделения", ПланыВидовХарактеристик.ВидыСубконто.Подразделения);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Запрос.УстановитьПараметр("НачалоПрошлогоМесяца", ДобавитьМесяц(ПериодРегистрации, -1));</a:t>
            </a:r>
          </a:p>
          <a:p>
            <a:r>
              <a:rPr lang="ru-RU"/>
              <a:t>	Запрос.УстановитьПараметр("КонецПрошлогоМесяца",  ПериодРегистрации - 1);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Запрос.УстановитьПараметр("СчетПокупатели", ПланыСчетов.Управленческий.Покупатели);</a:t>
            </a:r>
          </a:p>
          <a:p>
            <a:r>
              <a:rPr lang="ru-RU"/>
              <a:t>	Запрос.УстановитьПараметр("СчетПрибылиУбытки", ПланыСчетов.Управленческий.ПрибылиУбытки);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Движения.ДополнительныеНачисления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</a:t>
            </a:r>
          </a:p>
          <a:p>
            <a:r>
              <a:rPr lang="ru-RU"/>
              <a:t>			Движение.Результат = Выборка.СуммаПродажЗаПрошлыйМесяц * Движение.Параметр / 100;</a:t>
            </a:r>
          </a:p>
          <a:p>
            <a:r>
              <a:rPr lang="ru-RU"/>
              <a:t>			</a:t>
            </a:r>
          </a:p>
          <a:p>
            <a:r>
              <a:rPr lang="ru-RU"/>
              <a:t>			ЗаполнитьЗначенияСвойств(Движение, Выборка);</a:t>
            </a:r>
          </a:p>
          <a:p>
            <a:r>
              <a:rPr lang="ru-RU"/>
              <a:t>			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Движения.ДополнительныеНачисления.Записать();</a:t>
            </a:r>
          </a:p>
          <a:p>
            <a:r>
              <a:rPr lang="ru-RU"/>
              <a:t>	</a:t>
            </a:r>
          </a:p>
          <a:p>
            <a:r>
              <a:rPr lang="ru-RU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  	</a:t>
            </a:r>
          </a:p>
          <a:p>
            <a:r>
              <a:rPr lang="ru-RU" dirty="0" err="1"/>
              <a:t>КонецПроцедуры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1121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105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Количество), Виды Номенклатур (Комплектующая, Стеллаж), </a:t>
            </a:r>
            <a:r>
              <a:rPr lang="ru-RU" dirty="0" err="1"/>
              <a:t>рс</a:t>
            </a:r>
            <a:r>
              <a:rPr lang="ru-RU" dirty="0"/>
              <a:t> Состав Стеллажей (Комплектующая | Стеллаж, Количество), Справочник </a:t>
            </a:r>
            <a:r>
              <a:rPr lang="ru-RU" dirty="0" err="1"/>
              <a:t>ДопЗначенияХарактеристик</a:t>
            </a:r>
            <a:r>
              <a:rPr lang="ru-RU" dirty="0"/>
              <a:t> (Владелец План видов характеристик - характеристики объектов), План видов характеристик характеристики объектов (Предопределенное - Страна),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(Стеллаж, Характеристика | Значение), Флаги ОУ БУ в Расходной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</a:t>
            </a:r>
          </a:p>
          <a:p>
            <a:r>
              <a:rPr lang="ru-RU" dirty="0"/>
              <a:t>Код расходной: проверить на флаг оу, пишем запрос (получаем 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документа, соединяем </a:t>
            </a:r>
            <a:r>
              <a:rPr lang="ru-RU" dirty="0" err="1"/>
              <a:t>тч</a:t>
            </a:r>
            <a:r>
              <a:rPr lang="ru-RU" dirty="0"/>
              <a:t> документа с </a:t>
            </a:r>
            <a:r>
              <a:rPr lang="ru-RU" dirty="0" err="1"/>
              <a:t>рс</a:t>
            </a:r>
            <a:r>
              <a:rPr lang="ru-RU" dirty="0"/>
              <a:t> составы стеллажей по номенклатуре, далее два пакетных запроса, в первом отбираем записи где 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NULL, то есть не определен состав </a:t>
            </a:r>
            <a:r>
              <a:rPr lang="ru-RU" dirty="0" err="1"/>
              <a:t>стелажа</a:t>
            </a:r>
            <a:r>
              <a:rPr lang="ru-RU" dirty="0"/>
              <a:t>, во втором группируем ранее полученные данные), выполняем пакет запросов, если первый пакет не пустой, то Не определен состав </a:t>
            </a:r>
            <a:r>
              <a:rPr lang="ru-RU" dirty="0" err="1"/>
              <a:t>стелажа</a:t>
            </a:r>
            <a:r>
              <a:rPr lang="ru-RU" dirty="0"/>
              <a:t> для номенклатур из этого пакета - отказ, потом из второго пакета заполняем движения, возводим флаг, блокируем для изменения и записываем движения, далее проверяем возникновение отрицательных остатков (запрос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складу и </a:t>
            </a:r>
            <a:r>
              <a:rPr lang="ru-RU" dirty="0" err="1"/>
              <a:t>номенлклатуре</a:t>
            </a:r>
            <a:r>
              <a:rPr lang="ru-RU" dirty="0"/>
              <a:t> в </a:t>
            </a:r>
            <a:r>
              <a:rPr lang="ru-RU" dirty="0" err="1"/>
              <a:t>вт</a:t>
            </a:r>
            <a:r>
              <a:rPr lang="ru-RU" dirty="0"/>
              <a:t> соединяем с составом стеллажей для получения представления где 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0), если результат не пустой - отказ и проходим по выборке и выводим сообщения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</a:t>
            </a:r>
            <a:r>
              <a:rPr lang="ru-RU" dirty="0"/>
              <a:t> </a:t>
            </a:r>
            <a:r>
              <a:rPr lang="ru-RU" dirty="0" err="1"/>
              <a:t>помещяем</a:t>
            </a:r>
            <a:r>
              <a:rPr lang="ru-RU" dirty="0"/>
              <a:t> в вт1,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СоставСтеллажей</a:t>
            </a:r>
            <a:r>
              <a:rPr lang="ru-RU" dirty="0"/>
              <a:t> перемножаем со справочником склады </a:t>
            </a:r>
            <a:r>
              <a:rPr lang="ru-RU" dirty="0" err="1"/>
              <a:t>помещяем</a:t>
            </a:r>
            <a:r>
              <a:rPr lang="ru-RU" dirty="0"/>
              <a:t> в вт2, вт2 левым соединением по номенклатуре и складу с вт1 и всё это помещаем в вт3, группируем вт3 и помещаем в вт4, вт4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по стеллажу и характеристике = страна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субконто - 3 (Номенклатура, Партии, Склады), признак учета субконто суммовой (для суммы в </a:t>
            </a:r>
            <a:r>
              <a:rPr lang="ru-RU" dirty="0" err="1"/>
              <a:t>рб</a:t>
            </a:r>
            <a:r>
              <a:rPr lang="ru-RU" dirty="0"/>
              <a:t>), счет товары (количественный | Номенклатура (Суммовой), Склады, Партии (Суммовой)),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УчетнаяПолитика</a:t>
            </a:r>
            <a:endParaRPr lang="ru-RU" dirty="0"/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 (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/>
              <a:t>Код расходной: проверить на флаг </a:t>
            </a:r>
            <a:r>
              <a:rPr lang="ru-RU" dirty="0" err="1"/>
              <a:t>бу</a:t>
            </a:r>
            <a:r>
              <a:rPr lang="ru-RU" dirty="0"/>
              <a:t>, получить метод списания себестоимости, очистить движения, заблокировать регистр </a:t>
            </a:r>
            <a:r>
              <a:rPr lang="ru-RU" dirty="0" err="1"/>
              <a:t>бу</a:t>
            </a:r>
            <a:r>
              <a:rPr lang="ru-RU" dirty="0"/>
              <a:t> по счету товары и номенклатуре, написать запрос (сгруппировать </a:t>
            </a:r>
            <a:r>
              <a:rPr lang="ru-RU" dirty="0" err="1"/>
              <a:t>тч</a:t>
            </a:r>
            <a:r>
              <a:rPr lang="ru-RU" dirty="0"/>
              <a:t>, </a:t>
            </a:r>
            <a:r>
              <a:rPr lang="ru-RU" dirty="0" err="1"/>
              <a:t>тч</a:t>
            </a:r>
            <a:r>
              <a:rPr lang="ru-RU" dirty="0"/>
              <a:t> левым соединить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ПоСкладамИПартиям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 и склад из документа) по номенклатуре, который соединен внутренним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) по Номенклатуре и Партии, всё это упорядочить по моменту времени партии и итоги по номенклатуре), в зависимости от метода списания поменять порядок в запросе, в верхней выборке проверить остаток и инициализировать </a:t>
            </a:r>
            <a:r>
              <a:rPr lang="ru-RU" dirty="0" err="1"/>
              <a:t>ОсталосьСписать</a:t>
            </a:r>
            <a:r>
              <a:rPr lang="ru-RU" dirty="0"/>
              <a:t>, в нижней выборке считать себестоимость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товары, а потом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товары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убрать подразделения, Автомобили,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(Автомобиль, Дата | Дней, </a:t>
            </a:r>
            <a:r>
              <a:rPr lang="ru-RU" dirty="0" err="1"/>
              <a:t>ДнейПятидневки</a:t>
            </a:r>
            <a:r>
              <a:rPr lang="ru-RU" dirty="0"/>
              <a:t>), план видов расчетов Основные начисления есть период, есть база от основных и дополнительных (отпуск (база и </a:t>
            </a:r>
            <a:r>
              <a:rPr lang="ru-RU" dirty="0" err="1"/>
              <a:t>ведущии</a:t>
            </a:r>
            <a:r>
              <a:rPr lang="ru-RU" dirty="0"/>
              <a:t> - отпуск, фиксированная сумма, надбавка)), лан видов расчетов Дополнительные начисления нет периода, есть база от основных и дополнительных (Надбавка, фиксированная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 | Результат | Автомобиль ...), Перерасчет по сотруднику,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 | Результат | Автомобиль ...), Перерасчет по сотруднику, </a:t>
            </a:r>
            <a:r>
              <a:rPr lang="ru-RU" dirty="0" err="1"/>
              <a:t>рс</a:t>
            </a:r>
            <a:r>
              <a:rPr lang="ru-RU" dirty="0"/>
              <a:t> Показатели расчета зарплаты (</a:t>
            </a:r>
            <a:r>
              <a:rPr lang="ru-RU" dirty="0" err="1"/>
              <a:t>ФиксированнаяСумма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), документ </a:t>
            </a:r>
            <a:r>
              <a:rPr lang="ru-RU" dirty="0" err="1"/>
              <a:t>ПолучениеОплатОтПассажиров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обороты (Сотрудник | Сумма)</a:t>
            </a:r>
          </a:p>
          <a:p>
            <a:r>
              <a:rPr lang="ru-RU" dirty="0"/>
              <a:t>Код </a:t>
            </a:r>
            <a:r>
              <a:rPr lang="ru-RU" dirty="0" err="1"/>
              <a:t>ПолучениеОплатОтПассажиров</a:t>
            </a:r>
            <a:r>
              <a:rPr lang="ru-RU" dirty="0"/>
              <a:t>: возвести флаг, сделать движение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Код Набора Записей </a:t>
            </a:r>
            <a:r>
              <a:rPr lang="ru-RU" dirty="0" err="1"/>
              <a:t>ОплатыПассажиров</a:t>
            </a:r>
            <a:r>
              <a:rPr lang="ru-RU" dirty="0"/>
              <a:t>: при записи сделать запрос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по регистратору в вт1,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внутренним соединением с вт1 по сотруднику, периоду и виду расчета поместить в вт2, вт2 левым соединить с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ДополнительныеНачисления.ПоСотруднику</a:t>
            </a:r>
            <a:r>
              <a:rPr lang="ru-RU" dirty="0"/>
              <a:t> по сотруднику, </a:t>
            </a:r>
            <a:r>
              <a:rPr lang="ru-RU" dirty="0" err="1"/>
              <a:t>ОбъектПерерасчета</a:t>
            </a:r>
            <a:r>
              <a:rPr lang="ru-RU" dirty="0"/>
              <a:t> и </a:t>
            </a:r>
            <a:r>
              <a:rPr lang="ru-RU" dirty="0" err="1"/>
              <a:t>ВидуРасчета</a:t>
            </a:r>
            <a:r>
              <a:rPr lang="ru-RU" dirty="0"/>
              <a:t> где 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NULL), из полученной выборки создавать набор записей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ДополнительныеНачисления.Перерасчеты.ПоСотруднику</a:t>
            </a:r>
            <a:r>
              <a:rPr lang="ru-RU" dirty="0"/>
              <a:t> с отбором по </a:t>
            </a:r>
            <a:r>
              <a:rPr lang="ru-RU" dirty="0" err="1"/>
              <a:t>Выборка.ОбъектПерерасчета</a:t>
            </a:r>
            <a:r>
              <a:rPr lang="ru-RU" dirty="0"/>
              <a:t> и заполнять из выборки и записывать с параметром ложь</a:t>
            </a:r>
          </a:p>
          <a:p>
            <a:r>
              <a:rPr lang="ru-RU" dirty="0"/>
              <a:t>Код Начисления Зарплаты: инициализировать период регистрации , </a:t>
            </a:r>
            <a:r>
              <a:rPr lang="ru-RU" dirty="0" err="1"/>
              <a:t>НачалоБазовогоПериода</a:t>
            </a:r>
            <a:r>
              <a:rPr lang="ru-RU" dirty="0"/>
              <a:t> и </a:t>
            </a:r>
            <a:r>
              <a:rPr lang="ru-RU" dirty="0" err="1"/>
              <a:t>КонецБазовогоПериода</a:t>
            </a:r>
            <a:r>
              <a:rPr lang="ru-RU" dirty="0"/>
              <a:t>, возвести флаг для </a:t>
            </a:r>
            <a:r>
              <a:rPr lang="ru-RU" dirty="0" err="1"/>
              <a:t>ОсновныеНачисления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возвести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записать движения и перейти к расчету, написать запрос (данные графика </a:t>
            </a:r>
            <a:r>
              <a:rPr lang="ru-RU" dirty="0" err="1"/>
              <a:t>ОсновныеНачисления</a:t>
            </a:r>
            <a:r>
              <a:rPr lang="ru-RU" dirty="0"/>
              <a:t>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ОсновныеНачисленияБазаДополнительныеНачисления</a:t>
            </a:r>
            <a:r>
              <a:rPr lang="ru-RU" dirty="0"/>
              <a:t> по номеру строки), пройтись по таблице движений </a:t>
            </a:r>
            <a:r>
              <a:rPr lang="ru-RU" dirty="0" err="1"/>
              <a:t>ОсновныеНачисления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 без пересчета, далее написать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ОплатыПассажиров.Обороты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ПоказателиРасчетаЗарплаты</a:t>
            </a:r>
            <a:r>
              <a:rPr lang="ru-RU" dirty="0"/>
              <a:t>), пройтись по таблице движений </a:t>
            </a:r>
            <a:r>
              <a:rPr lang="ru-RU" dirty="0" err="1"/>
              <a:t>ДополнительныеНачисления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</a:t>
            </a:r>
          </a:p>
          <a:p>
            <a:r>
              <a:rPr lang="ru-RU" dirty="0"/>
              <a:t>Отчет: объединить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УФ: справочник </a:t>
            </a:r>
            <a:r>
              <a:rPr lang="ru-RU" dirty="0" err="1"/>
              <a:t>ТипыЦен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(Номенклатура, </a:t>
            </a:r>
            <a:r>
              <a:rPr lang="ru-RU" dirty="0" err="1"/>
              <a:t>ТипЦены</a:t>
            </a:r>
            <a:r>
              <a:rPr lang="ru-RU" dirty="0"/>
              <a:t> | Цена), Тип цены в расходной, </a:t>
            </a:r>
            <a:r>
              <a:rPr lang="ru-RU" dirty="0" err="1"/>
              <a:t>ФормаВыбораРасширенная</a:t>
            </a:r>
            <a:r>
              <a:rPr lang="ru-RU" dirty="0"/>
              <a:t> в справочники номенклатуры с динамическим списком (Справочник номенклатура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и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), на </a:t>
            </a:r>
            <a:r>
              <a:rPr lang="ru-RU" dirty="0" err="1"/>
              <a:t>ФормаВыбораРасширенная</a:t>
            </a:r>
            <a:r>
              <a:rPr lang="ru-RU" dirty="0"/>
              <a:t> при создании на сервере заполнять параметры запроса (Склад и Тип Цены), при выборе значение отключать стандартную обработку, брать номенклатуру и цены и оповещать о выборе, на форме расходной при начале выбора номенклатуры отключать стандартную обработку открывать </a:t>
            </a:r>
            <a:r>
              <a:rPr lang="ru-RU" dirty="0" err="1"/>
              <a:t>ФормаВыбораРасширенная</a:t>
            </a:r>
            <a:r>
              <a:rPr lang="ru-RU" dirty="0"/>
              <a:t> с параметрами Склад и Тип Цены, а при обработки выбора заполнять полученные данные и </a:t>
            </a:r>
            <a:r>
              <a:rPr lang="ru-RU" dirty="0" err="1"/>
              <a:t>рассчитвать</a:t>
            </a:r>
            <a:r>
              <a:rPr lang="ru-RU"/>
              <a:t> сумму 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9273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</a:t>
            </a:r>
            <a:r>
              <a:rPr lang="ru-RU" dirty="0" err="1"/>
              <a:t>СкладОУ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ОУ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 КАК </a:t>
            </a:r>
            <a:r>
              <a:rPr lang="ru-RU" dirty="0" err="1"/>
              <a:t>СкладБУ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Выборка.СкладБУ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БУ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Определение текущего метода списания себестоимости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</a:t>
            </a:r>
            <a:r>
              <a:rPr lang="ru-RU" dirty="0" err="1"/>
              <a:t>МоментВремени</a:t>
            </a:r>
            <a:r>
              <a:rPr lang="ru-RU" dirty="0"/>
              <a:t>()).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МетодСписания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 (СТАРАЯ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по счету Товары и списку номенклатур табличной части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УправленческийОстаткиПоПартиям.Субконто2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КАК </a:t>
            </a:r>
            <a:r>
              <a:rPr lang="ru-RU" dirty="0" err="1"/>
              <a:t>КоличествоВДокументе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УправленческийОстаткиПоСкладамИПартиям.КоличествоОстаток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ВЫРАЗИТЬ(УправленческийОстаткиПоПартиям.Субконто2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КАК </a:t>
            </a:r>
            <a:r>
              <a:rPr lang="ru-RU" dirty="0" err="1"/>
              <a:t>МоментВремениПартии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СубконтоСкладыПартии</a:t>
            </a:r>
            <a:r>
              <a:rPr lang="ru-RU" dirty="0"/>
              <a:t>,</a:t>
            </a:r>
          </a:p>
          <a:p>
            <a:r>
              <a:rPr lang="ru-RU" dirty="0"/>
              <a:t>	|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</a:t>
            </a:r>
          </a:p>
          <a:p>
            <a:r>
              <a:rPr lang="ru-RU" dirty="0"/>
              <a:t>	|					И Субконто2 = &amp;Склад) КАК </a:t>
            </a:r>
            <a:r>
              <a:rPr lang="ru-RU" dirty="0" err="1"/>
              <a:t>УправленческийОстаткиПоСкладамИПартиям</a:t>
            </a:r>
            <a:endParaRPr lang="ru-RU" dirty="0"/>
          </a:p>
          <a:p>
            <a:r>
              <a:rPr lang="ru-RU" dirty="0"/>
              <a:t>	|			ВНУТРЕННЕЕ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	&amp;</a:t>
            </a:r>
            <a:r>
              <a:rPr lang="ru-RU" dirty="0" err="1"/>
              <a:t>СубконтоПартии</a:t>
            </a:r>
            <a:r>
              <a:rPr lang="ru-RU" dirty="0"/>
              <a:t>,</a:t>
            </a:r>
          </a:p>
          <a:p>
            <a:r>
              <a:rPr lang="ru-RU" dirty="0"/>
              <a:t>	|	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|			ПО УправленческийОстаткиПоСкладамИПартиям.Субконто1 = УправленческийОстаткиПоПартиям.Субконто1</a:t>
            </a:r>
          </a:p>
          <a:p>
            <a:r>
              <a:rPr lang="ru-RU" dirty="0"/>
              <a:t>	|				И УправленческийОстаткиПоСкладамИПартиям.Субконто3 = УправленческийОстаткиПоПартиям.Субконто2</a:t>
            </a:r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УправленческийОстаткиПоСкладамИПартиям.Субконто1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МоментВремениПартии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КоличествоВДокументе</a:t>
            </a:r>
            <a:r>
              <a:rPr lang="ru-RU" dirty="0"/>
              <a:t>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Перечисления.МетодыСписания.ФИФО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ТекстЗапроса</a:t>
            </a:r>
            <a:r>
              <a:rPr lang="ru-RU" dirty="0"/>
              <a:t>, "УБЫВ", "");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ТекстЗапроса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 = Новый Массив(3);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[2]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СубконтоСкладыПартии</a:t>
            </a:r>
            <a:r>
              <a:rPr lang="ru-RU" dirty="0"/>
              <a:t>",</a:t>
            </a:r>
            <a:r>
              <a:rPr lang="ru-RU" dirty="0" err="1"/>
              <a:t>СубконтоСкладыПартии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СубконтоПартии</a:t>
            </a:r>
            <a:r>
              <a:rPr lang="ru-RU" dirty="0"/>
              <a:t>",</a:t>
            </a:r>
            <a:r>
              <a:rPr lang="ru-RU" dirty="0" err="1"/>
              <a:t>СубконтоПартии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// Контроль наличия номенклатуры</a:t>
            </a:r>
          </a:p>
          <a:p>
            <a:r>
              <a:rPr lang="ru-RU" dirty="0"/>
              <a:t>		Превышение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;</a:t>
            </a:r>
          </a:p>
          <a:p>
            <a:r>
              <a:rPr lang="ru-RU" dirty="0"/>
              <a:t>		Если Превышение &gt; 0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("Превышение остатка по номенклатуре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Превышение);						                      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 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Переменная для прерывания обхода партий после того как будет списано все количество из документа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	// Проводка отражения списания товара</a:t>
            </a:r>
          </a:p>
          <a:p>
            <a:r>
              <a:rPr lang="ru-RU" dirty="0"/>
              <a:t>			Списываем = Мин (</a:t>
            </a:r>
            <a:r>
              <a:rPr lang="ru-RU" dirty="0" err="1"/>
              <a:t>ОсталосьСписать</a:t>
            </a:r>
            <a:r>
              <a:rPr lang="ru-RU" dirty="0"/>
              <a:t>,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Проводка.КоличествоКт</a:t>
            </a:r>
            <a:r>
              <a:rPr lang="ru-RU" dirty="0"/>
              <a:t> = Списываем;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Проводка.Сумма</a:t>
            </a:r>
            <a:r>
              <a:rPr lang="ru-RU" dirty="0"/>
              <a:t> = Списываем / </a:t>
            </a:r>
            <a:r>
              <a:rPr lang="ru-RU" dirty="0" err="1"/>
              <a:t>Выборка.КоличествоОстатокПоПартии</a:t>
            </a:r>
            <a:r>
              <a:rPr lang="ru-RU" dirty="0"/>
              <a:t> * </a:t>
            </a:r>
            <a:r>
              <a:rPr lang="ru-RU" dirty="0" err="1"/>
              <a:t>Выборка.СуммаОстатокПоПартии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Списываем;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Проводка отражения продажи товара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   	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параметров динамического списка, переданных из формы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("Склад", </a:t>
            </a:r>
            <a:r>
              <a:rPr lang="ru-RU" dirty="0" err="1"/>
              <a:t>Параметры.Склад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Параметры.ТипЦены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Передача параметра структуры с данными в форму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</a:t>
            </a:r>
            <a:r>
              <a:rPr lang="ru-RU" dirty="0"/>
              <a:t> = Новый Структура();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("Номенклатура", Значение);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("Цена", </a:t>
            </a:r>
            <a:r>
              <a:rPr lang="ru-RU" dirty="0" err="1"/>
              <a:t>ТекущаяСтрока.Цена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</a:t>
            </a:r>
            <a:r>
              <a:rPr lang="ru-RU" dirty="0" err="1"/>
              <a:t>СтруктураДанных</a:t>
            </a:r>
            <a:r>
              <a:rPr lang="ru-RU" dirty="0"/>
              <a:t>); // Приведет к вызову процедуры </a:t>
            </a:r>
            <a:r>
              <a:rPr lang="ru-RU" dirty="0" err="1"/>
              <a:t>ОбработкаВыбора</a:t>
            </a:r>
            <a:r>
              <a:rPr lang="ru-RU" dirty="0"/>
              <a:t> для таблицы </a:t>
            </a:r>
            <a:r>
              <a:rPr lang="ru-RU" dirty="0" err="1"/>
              <a:t>СписокНоменклатуры</a:t>
            </a:r>
            <a:r>
              <a:rPr lang="ru-RU" dirty="0"/>
              <a:t> вызвавшей формы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563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СписокНоменклатурыНоменклатураНачалоВыбора</a:t>
            </a:r>
            <a:r>
              <a:rPr lang="ru-RU" dirty="0"/>
              <a:t>(Элемент, </a:t>
            </a:r>
            <a:r>
              <a:rPr lang="ru-RU" dirty="0" err="1"/>
              <a:t>ДанныеВыбора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дополнительной формы выбора номенклатуры, через параметры передаются Склад и Тип цены из документа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("Склад", </a:t>
            </a:r>
            <a:r>
              <a:rPr lang="ru-RU" dirty="0" err="1"/>
              <a:t>Объект.Склад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Объект.ТипЦены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Справочник.Номенклатура.Форма.ФормаВыбораРасширенная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Обработка выбранной в дополнительной форме номенклатуры (перенос номенклатуры и цены)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, 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ОбработкаТабличнойЧасти.РассчитатьСуммуВСтроке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31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29.10.2024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7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5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8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4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9.png"/><Relationship Id="rId4" Type="http://schemas.openxmlformats.org/officeDocument/2006/relationships/image" Target="../media/image6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4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7.png"/><Relationship Id="rId4" Type="http://schemas.openxmlformats.org/officeDocument/2006/relationships/image" Target="../media/image656.png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9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3.pn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6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1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6.png"/><Relationship Id="rId4" Type="http://schemas.openxmlformats.org/officeDocument/2006/relationships/image" Target="../media/image695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9.pn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2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6.png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6.png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7.png"/><Relationship Id="rId4" Type="http://schemas.openxmlformats.org/officeDocument/2006/relationships/image" Target="../media/image726.png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9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6.png"/><Relationship Id="rId4" Type="http://schemas.openxmlformats.org/officeDocument/2006/relationships/image" Target="../media/image735.pn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1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5.png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3.png"/><Relationship Id="rId4" Type="http://schemas.openxmlformats.org/officeDocument/2006/relationships/image" Target="../media/image7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5.png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5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5.png"/><Relationship Id="rId5" Type="http://schemas.openxmlformats.org/officeDocument/2006/relationships/image" Target="../media/image804.png"/><Relationship Id="rId4" Type="http://schemas.openxmlformats.org/officeDocument/2006/relationships/image" Target="../media/image8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9.png"/><Relationship Id="rId4" Type="http://schemas.openxmlformats.org/officeDocument/2006/relationships/image" Target="../media/image808.pn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2.png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7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7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3.png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7.png"/><Relationship Id="rId4" Type="http://schemas.openxmlformats.org/officeDocument/2006/relationships/image" Target="../media/image856.png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6.png"/><Relationship Id="rId4" Type="http://schemas.openxmlformats.org/officeDocument/2006/relationships/image" Target="../media/image865.png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059D-E15C-43B8-9D48-98C79701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55142844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E60FE-505D-46A6-AF82-C0174AB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75094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4261F-9F46-4C85-999A-483EC9E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5577582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9AD80-E789-4E30-B4DB-EEA701D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4145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5480-40B8-460D-ADCB-C8478706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DA4C1-BF95-4667-ACE0-E39BBD9F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40" y="1564802"/>
            <a:ext cx="6834720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20F64-5E9A-4259-BE60-28F73BA9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63640"/>
            <a:ext cx="8421275" cy="1390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7CE3F-00D4-4D2D-A7A9-58793A91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4" y="1523734"/>
            <a:ext cx="8430802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BA9C-D4C2-4AD3-97D2-F743BBDA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4" y="2678986"/>
            <a:ext cx="8402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733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5BC28-42F1-484E-A4C1-886AB49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628788"/>
            <a:ext cx="64969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01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6929A-0C5B-496E-9952-24FA8953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265557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157970-B3EF-42B2-A908-3677DF20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261495"/>
            <a:ext cx="59920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51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8C095-1EA6-475A-8732-D20B954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366285"/>
            <a:ext cx="8802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48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FD4ED-2AC0-4015-9FA9-A4700F7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299601"/>
            <a:ext cx="3353268" cy="6258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6" y="624980"/>
            <a:ext cx="3749375" cy="56080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096F6-FA4F-4DC1-AA29-5CC8DDAB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0" y="2344182"/>
            <a:ext cx="2485737" cy="2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95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E3302C-90AB-4419-86F7-84263A369519}"/>
              </a:ext>
            </a:extLst>
          </p:cNvPr>
          <p:cNvGrpSpPr/>
          <p:nvPr/>
        </p:nvGrpSpPr>
        <p:grpSpPr>
          <a:xfrm>
            <a:off x="1350028" y="437742"/>
            <a:ext cx="9491943" cy="5982515"/>
            <a:chOff x="1350028" y="437742"/>
            <a:chExt cx="9491943" cy="59825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6322943-F644-45FB-A032-F3065694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028" y="437742"/>
              <a:ext cx="9491943" cy="598251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5E71E3E-2B22-440E-9A99-E604780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652" y="1833339"/>
              <a:ext cx="3315163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157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4" y="542522"/>
            <a:ext cx="3362794" cy="577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438A3-70C8-4679-9373-D771F900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2" y="1704734"/>
            <a:ext cx="336279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60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77671588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D2D05-20B2-4C75-8E4D-8D4E9643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408178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7DB24-54EA-4A1B-9466-575FDC8B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23499371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C0F529-FDB7-42FA-BFDE-5B851B84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7" y="1176336"/>
            <a:ext cx="5423658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9680" y="709295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2321" y="690245"/>
            <a:ext cx="3800475" cy="54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2" y="1487176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3048000" y="3523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52231B-55FD-4B32-9099-507F90B7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0" y="205483"/>
            <a:ext cx="8800019" cy="64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1833340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CF28-C78C-4F9D-8F7C-346C45B7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1199514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3759" y="1690688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6D995-7761-4C28-980F-CD4DAAB5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7392144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E6D07-8571-45CF-8B7D-3B67A1D44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64" y="290073"/>
            <a:ext cx="3621047" cy="62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742" y="2552975"/>
            <a:ext cx="4270619" cy="1752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7241" y="357708"/>
            <a:ext cx="4084432" cy="61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10FDE0-442D-4193-A665-905D0E1B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009312"/>
            <a:ext cx="819264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94116D-0686-4905-BA24-CB63DF0A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8" y="408993"/>
            <a:ext cx="11615424" cy="2383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10C09-6D01-45E5-91CC-DEC7F043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57" y="3709538"/>
            <a:ext cx="9244885" cy="17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86B7F2-B93B-45F7-95F2-1EE42473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97" y="335718"/>
            <a:ext cx="6952405" cy="61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8FAC5-3BAB-4BEA-9092-47502C22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3" y="2517168"/>
            <a:ext cx="11296533" cy="21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2166761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BD2CE-6BF3-49F9-ADDD-8AC55623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038266248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879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04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815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DE88A-92CD-4E74-8C7B-B431395F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633022"/>
            <a:ext cx="419158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45026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4169-1C71-40E9-BCD1-00B868B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" y="244096"/>
            <a:ext cx="2921930" cy="63698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771BE-87FC-4F97-9AD7-16827CC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42" y="244096"/>
            <a:ext cx="2943118" cy="63698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96BAE-7D27-4B24-9F3F-FD821984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096"/>
            <a:ext cx="2912870" cy="63698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694C03-AC6A-4386-BD1F-E46DA2ABB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10" y="244095"/>
            <a:ext cx="2963092" cy="63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291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137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1811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932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688B3-3966-49BC-8B06-9DC7C7AF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356759"/>
            <a:ext cx="945011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203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DFFE-BEB3-4CFF-9AC9-1A8CE4EA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57292626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20E-9BA4-4D05-90D9-6EBA13B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3242602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BD68F-2BCF-430B-95CF-CB21FE22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092609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290-D1B8-4074-BFC6-81DCC608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3427485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D6CBF3-D998-452B-AB37-F21509F4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611" y="2351259"/>
            <a:ext cx="1771897" cy="7335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A9136-AF6C-4AD5-96A0-B6F052D6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1" y="3723289"/>
            <a:ext cx="178142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0E609-09FF-47F6-BF4B-00A9ADBC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2613744"/>
            <a:ext cx="2780605" cy="1630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DBA93A-33FE-4E9C-BE76-22BF08E6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9" y="837838"/>
            <a:ext cx="3372321" cy="5182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0A3727-FCA6-46BA-BB1E-3942B154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16" y="837838"/>
            <a:ext cx="33437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158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733608"/>
            <a:ext cx="890711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348" y="236092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E6916-468E-4140-BC25-2FF70941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699685030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C6045D-CECC-4A96-87E8-A185C82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614234"/>
            <a:ext cx="1100291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92153D-0454-4A8C-8454-BF348219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966444"/>
            <a:ext cx="554432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DCA692-FC61-47C7-9DB3-D6104D02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5" y="2619260"/>
            <a:ext cx="1867161" cy="16194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9FA3-C64B-44CB-A54E-DD6464C5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75" y="766389"/>
            <a:ext cx="33627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 rotWithShape="1">
          <a:blip r:embed="rId2"/>
          <a:srcRect b="2078"/>
          <a:stretch/>
        </p:blipFill>
        <p:spPr>
          <a:xfrm>
            <a:off x="1561861" y="2686050"/>
            <a:ext cx="1876425" cy="14550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5CB3AC-2D9C-49BE-8D5F-30455310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3" y="238415"/>
            <a:ext cx="9963893" cy="638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D6DAC-98AF-4C52-8A64-E83BCA93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121983632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AE57-85E0-4D1B-BACA-1E368970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61684141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9776E-98D2-44D8-A18B-6254E1485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040" y="1531302"/>
            <a:ext cx="4778375" cy="37953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291B4-9947-45A7-8776-67D91546E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5587" y="1214436"/>
            <a:ext cx="483933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8138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F3BCB-4680-4F6A-AF7A-407C25F892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545" y="1961734"/>
            <a:ext cx="3227771" cy="2934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F727E9-C3E9-4E98-A186-22296DFB70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2936" y="1099487"/>
            <a:ext cx="2797419" cy="4748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D1180D-E0E1-4E36-A1AB-056618AA8D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9565" y="1099487"/>
            <a:ext cx="2826430" cy="4837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2B864-9E92-447C-B369-0D30C345BE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05205" y="1099487"/>
            <a:ext cx="2762250" cy="4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81942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50CB02-7D77-49E0-8B6C-9B15911AE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9681" y="257372"/>
            <a:ext cx="3996042" cy="63432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CA6A2F-4062-453A-9C97-C1FEC9B9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77" y="2795499"/>
            <a:ext cx="176237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29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58863-B25E-4676-954E-15EE8255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51969"/>
            <a:ext cx="920243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1189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30989-F8EF-4C90-815D-0F050FF4A3A1}"/>
              </a:ext>
            </a:extLst>
          </p:cNvPr>
          <p:cNvPicPr/>
          <p:nvPr/>
        </p:nvPicPr>
        <p:blipFill rotWithShape="1">
          <a:blip r:embed="rId2"/>
          <a:srcRect b="3000"/>
          <a:stretch/>
        </p:blipFill>
        <p:spPr bwMode="auto">
          <a:xfrm>
            <a:off x="5000625" y="479019"/>
            <a:ext cx="2190750" cy="923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6A320-0026-45CB-BF02-7D48483889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8815" y="1558230"/>
            <a:ext cx="7354370" cy="51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794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FA3FD-33F8-426F-9A27-593A838D0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607" y="2019521"/>
            <a:ext cx="2864424" cy="2818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1C2D7F-010F-46BE-A3B9-C1B0EF3A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87" y="228600"/>
            <a:ext cx="900628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6194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CC723-FDB6-4474-9205-11B765E5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1414181"/>
            <a:ext cx="1077427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7990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0645-3A74-4E9C-88B6-5C6CA823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1009312"/>
            <a:ext cx="9469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13940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B7DCD-270E-419A-9B55-2350C5D9A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308" y="1843197"/>
            <a:ext cx="10363384" cy="31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9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8468</TotalTime>
  <Words>34533</Words>
  <Application>Microsoft Office PowerPoint</Application>
  <PresentationFormat>Широкоэкранный</PresentationFormat>
  <Paragraphs>4559</Paragraphs>
  <Slides>535</Slides>
  <Notes>73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535</vt:i4>
      </vt:variant>
    </vt:vector>
  </HeadingPairs>
  <TitlesOfParts>
    <vt:vector size="540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  <vt:lpstr>Билет 4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Билет 5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КОД ФОРМЫ ЗАДАЧИ</vt:lpstr>
      <vt:lpstr>Билет 6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2056</cp:revision>
  <dcterms:created xsi:type="dcterms:W3CDTF">2024-08-18T10:08:46Z</dcterms:created>
  <dcterms:modified xsi:type="dcterms:W3CDTF">2024-10-29T20:23:33Z</dcterms:modified>
</cp:coreProperties>
</file>